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9D955-AB4F-4C52-AA95-A356FE694817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70C40B-8116-4075-998B-50A27C0881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0C40B-8116-4075-998B-50A27C0881FF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59CCF-8B5F-44BA-A53C-22CF43FD7F5C}" type="datetimeFigureOut">
              <a:rPr lang="ru-RU" smtClean="0"/>
              <a:pPr/>
              <a:t>23.09.2015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AF070-EFAF-4199-9FD0-FE709239E2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криншот 23.09.2015 163210.bm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589240"/>
          </a:xfrm>
          <a:prstGeom prst="rect">
            <a:avLst/>
          </a:prstGeom>
        </p:spPr>
      </p:pic>
      <p:pic>
        <p:nvPicPr>
          <p:cNvPr id="5" name="Рисунок 4" descr="желтый фо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157192"/>
            <a:ext cx="9144000" cy="17008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5445224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СУДЕЙСТВО ВЫПОЛНЕНИЯ ИСПЫТАНИЙ ВФСК «ГОТОВ К ТРУДУ И ОБОРОНЕ»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332656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НАКЛОН ВПЕРЁД ИЗ ПОЛОЖЕНИЯ СТОЯ НА ПОЛУ ИЛИ ГИМНАСТИЧЕСКОЙ СКАМЬЕ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криншот 23.09.2015 190436.bm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052736"/>
            <a:ext cx="1906141" cy="3074665"/>
          </a:xfrm>
          <a:prstGeom prst="rect">
            <a:avLst/>
          </a:prstGeom>
        </p:spPr>
      </p:pic>
      <p:pic>
        <p:nvPicPr>
          <p:cNvPr id="5" name="Рисунок 4" descr="Скриншот 23.09.2015 190443.bm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1052736"/>
            <a:ext cx="2232248" cy="3096344"/>
          </a:xfrm>
          <a:prstGeom prst="rect">
            <a:avLst/>
          </a:prstGeom>
        </p:spPr>
      </p:pic>
      <p:pic>
        <p:nvPicPr>
          <p:cNvPr id="6" name="Рисунок 5" descr="Скриншот 23.09.2015 190447.bm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1052736"/>
            <a:ext cx="1944216" cy="3096344"/>
          </a:xfrm>
          <a:prstGeom prst="rect">
            <a:avLst/>
          </a:prstGeom>
        </p:spPr>
      </p:pic>
      <p:pic>
        <p:nvPicPr>
          <p:cNvPr id="7" name="Рисунок 6" descr="Скриншот 23.09.2015 190450.bmp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6256" y="1052736"/>
            <a:ext cx="2033017" cy="31365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4180344"/>
            <a:ext cx="87129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Наклон вперед из положения стоя с прямыми ногами выполняется из ИП: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стоя на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полу или гимнастической скамье, ноги выпрямлены в коленях, ступни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ног расположены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параллельно на ширине 10 - 15 см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выполнении испытания (теста) на полу участник по команде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выполняет два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предварительных наклона. При третьем наклоне касается пола пальцами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или ладонями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двух рук и фиксирует результат в течение 2 с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выполнении испытания (теста) на гимнастической скамье по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команде участник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выполняет два предварительных наклона, скользя пальцами рук по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линейке измерения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При третьем наклоне участник максимально сгибается и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фиксирует результат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течение 2 с. Величина гибкости измеряется в сантиметрах.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Результат выше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уровня гимнастической скамьи определяется знаком «-» , ниже - знаком «+».</a:t>
            </a:r>
          </a:p>
          <a:p>
            <a:pPr algn="just"/>
            <a:r>
              <a:rPr lang="ru-RU" sz="13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</a:p>
          <a:p>
            <a:pPr algn="just"/>
            <a:r>
              <a:rPr lang="ru-RU" sz="1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1) сгибание ног в коленях;</a:t>
            </a:r>
          </a:p>
          <a:p>
            <a:pPr algn="just"/>
            <a:r>
              <a:rPr lang="ru-RU" sz="1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2) фиксация результата пальцами одной руки;</a:t>
            </a:r>
          </a:p>
          <a:p>
            <a:pPr algn="just"/>
            <a:r>
              <a:rPr lang="ru-RU" sz="1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3) отсутствие фиксации результата в течение 2 с</a:t>
            </a:r>
            <a:r>
              <a:rPr lang="ru-RU" sz="13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3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404664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ЧЕЛНОЧНЫЙ БЕГ 3 по 10 м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криншот 23.09.2015 192933.bm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124744"/>
            <a:ext cx="2880320" cy="2369121"/>
          </a:xfrm>
          <a:prstGeom prst="rect">
            <a:avLst/>
          </a:prstGeom>
        </p:spPr>
      </p:pic>
      <p:pic>
        <p:nvPicPr>
          <p:cNvPr id="5" name="Рисунок 4" descr="Скриншот 23.09.2015 192937.bm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1124744"/>
            <a:ext cx="2592288" cy="2376264"/>
          </a:xfrm>
          <a:prstGeom prst="rect">
            <a:avLst/>
          </a:prstGeom>
        </p:spPr>
      </p:pic>
      <p:pic>
        <p:nvPicPr>
          <p:cNvPr id="6" name="Рисунок 5" descr="Скриншот 23.09.2015 192956.bm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1124744"/>
            <a:ext cx="2592288" cy="2376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3861048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Челночный бег проводится на любой ровной площадке с твердым покрытием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обеспечивающим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хорошее сцепление с обувью. На расстоянии 10 м прочерчиваются</a:t>
            </a:r>
          </a:p>
          <a:p>
            <a:pPr algn="just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 параллельные линии – «Старт» и «Финиш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 Участники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не наступая на стартовую линию, принимают положение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высокого старта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По команде «Марш!» (с одновременным включением секундомеров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участники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бегут до финишной линии, касаются линии рукой, возвращаются к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линии старта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касаются ее и преодолевают последний отрезок без касания линии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финиша рукой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Секундомер останавливают в момент пересечения линии «Финиш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». Участники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стартуют по 2 человека.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криншот 23.09.2015 163210.bm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332656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СГИБАНИЕ И РАЗГИБАНИЕ РУК В УПОРЕ ЛЁЖА</a:t>
            </a:r>
            <a:endParaRPr lang="ru-RU" sz="2400" b="1" dirty="0">
              <a:solidFill>
                <a:schemeClr val="tx2"/>
              </a:solidFill>
            </a:endParaRPr>
          </a:p>
        </p:txBody>
      </p:sp>
      <p:pic>
        <p:nvPicPr>
          <p:cNvPr id="4" name="Рисунок 3" descr="Скриншот 23.09.2015 161602.bm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052736"/>
            <a:ext cx="1944216" cy="1728192"/>
          </a:xfrm>
          <a:prstGeom prst="rect">
            <a:avLst/>
          </a:prstGeom>
        </p:spPr>
      </p:pic>
      <p:pic>
        <p:nvPicPr>
          <p:cNvPr id="5" name="Рисунок 4" descr="Скриншот 23.09.2015 161608.bm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1052736"/>
            <a:ext cx="1944216" cy="1728192"/>
          </a:xfrm>
          <a:prstGeom prst="rect">
            <a:avLst/>
          </a:prstGeom>
        </p:spPr>
      </p:pic>
      <p:pic>
        <p:nvPicPr>
          <p:cNvPr id="6" name="Рисунок 5" descr="Скриншот 23.09.2015 162128.bm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1052736"/>
            <a:ext cx="1944216" cy="1728192"/>
          </a:xfrm>
          <a:prstGeom prst="rect">
            <a:avLst/>
          </a:prstGeom>
        </p:spPr>
      </p:pic>
      <p:pic>
        <p:nvPicPr>
          <p:cNvPr id="7" name="Рисунок 6" descr="Скриншот 23.09.2015 162141.bmp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76256" y="1052736"/>
            <a:ext cx="1944216" cy="17281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3528" y="2852936"/>
            <a:ext cx="8640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Тестирование сгибания и разгибания рук в упоре лежа на полу, </a:t>
            </a: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может проводится </a:t>
            </a:r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применением «контактной платформы», либо без нее.</a:t>
            </a:r>
          </a:p>
          <a:p>
            <a:pPr algn="just"/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Сгибание и разгибание рук в упоре лежа на полу, выполняется из ИП: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упор лежа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полу, руки на ширине плеч, кисти вперед, локти разведены не более чем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45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градусов, плечи, туловище и ноги составляют прямую линию. Стопы упираются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пол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без опоры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Сгибая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руки, необходимо коснуться грудью пола или «контактной платформы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высотой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 см, затем, разгибая руки, вернуться в ИП и, зафиксировав его на 0,5 с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продолжить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выполнение тестирования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Засчитывается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количество правильно выполненных сгибаний и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разгибаний рук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</a:p>
          <a:p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1) касание пола коленями, бедрами, тазом;</a:t>
            </a:r>
          </a:p>
          <a:p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2) нарушение прямой линии «плечи - туловище – ноги»;</a:t>
            </a:r>
          </a:p>
          <a:p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3) отсутствие фиксации на 0,5 с ИП;</a:t>
            </a:r>
          </a:p>
          <a:p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4) поочередное разгибание рук;</a:t>
            </a:r>
          </a:p>
          <a:p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5) отсутствие касания грудью пола (платформы);</a:t>
            </a:r>
          </a:p>
          <a:p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6) разведение локтей относительно туловища более чем на 45 градусов.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1026" name="Picture 2" descr="http://chto-zachem-pochemu.ru/wp-content/uploads/2014/12/Kak-pravilno-dyishat-pri-otzhimaniyah-ot-po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844824"/>
            <a:ext cx="2448272" cy="2808312"/>
          </a:xfrm>
          <a:prstGeom prst="rect">
            <a:avLst/>
          </a:prstGeom>
          <a:noFill/>
        </p:spPr>
      </p:pic>
      <p:pic>
        <p:nvPicPr>
          <p:cNvPr id="1028" name="Picture 4" descr="http://www.sportpark-mb.de/wp-content/uploads/Nice_woman_doing_pushups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844824"/>
            <a:ext cx="2592288" cy="2808312"/>
          </a:xfrm>
          <a:prstGeom prst="rect">
            <a:avLst/>
          </a:prstGeom>
          <a:noFill/>
        </p:spPr>
      </p:pic>
      <p:pic>
        <p:nvPicPr>
          <p:cNvPr id="1034" name="Picture 10" descr="http://egesporhaberleri.com/resimler/634980999649789581_0503201317_06_04_970cccb319d563f64aa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4509120"/>
            <a:ext cx="2592288" cy="2160240"/>
          </a:xfrm>
          <a:prstGeom prst="rect">
            <a:avLst/>
          </a:prstGeom>
          <a:noFill/>
        </p:spPr>
      </p:pic>
      <p:pic>
        <p:nvPicPr>
          <p:cNvPr id="8" name="Picture 10" descr="http://egesporhaberleri.com/resimler/634980999649789581_0503201317_06_04_970cccb319d563f64aa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4509120"/>
            <a:ext cx="2448272" cy="2160240"/>
          </a:xfrm>
          <a:prstGeom prst="rect">
            <a:avLst/>
          </a:prstGeom>
          <a:noFill/>
        </p:spPr>
      </p:pic>
      <p:pic>
        <p:nvPicPr>
          <p:cNvPr id="9" name="Picture 10" descr="http://egesporhaberleri.com/resimler/634980999649789581_0503201317_06_04_970cccb319d563f64aa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4128" y="4509120"/>
            <a:ext cx="3240360" cy="2160240"/>
          </a:xfrm>
          <a:prstGeom prst="rect">
            <a:avLst/>
          </a:prstGeom>
          <a:noFill/>
        </p:spPr>
      </p:pic>
      <p:pic>
        <p:nvPicPr>
          <p:cNvPr id="1038" name="Picture 14" descr="http://data6.gallery.ru/albums/gallery/2581-00167-12819134-m750x74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0"/>
            <a:ext cx="2448272" cy="2043608"/>
          </a:xfrm>
          <a:prstGeom prst="rect">
            <a:avLst/>
          </a:prstGeom>
          <a:noFill/>
        </p:spPr>
      </p:pic>
      <p:pic>
        <p:nvPicPr>
          <p:cNvPr id="12" name="Picture 14" descr="http://data6.gallery.ru/albums/gallery/2581-00167-12819134-m750x7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87824" y="0"/>
            <a:ext cx="2592288" cy="2043608"/>
          </a:xfrm>
          <a:prstGeom prst="rect">
            <a:avLst/>
          </a:prstGeom>
          <a:noFill/>
        </p:spPr>
      </p:pic>
      <p:pic>
        <p:nvPicPr>
          <p:cNvPr id="13" name="Picture 14" descr="http://data6.gallery.ru/albums/gallery/2581-00167-12819134-m750x7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128" y="0"/>
            <a:ext cx="3240360" cy="2043608"/>
          </a:xfrm>
          <a:prstGeom prst="rect">
            <a:avLst/>
          </a:prstGeom>
          <a:noFill/>
        </p:spPr>
      </p:pic>
      <p:pic>
        <p:nvPicPr>
          <p:cNvPr id="1040" name="Picture 16" descr="http://cs629130.vk.me/v629130289/1283b/yy9AQcA3FTY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24128" y="2060848"/>
            <a:ext cx="3240360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2656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ПОДТЯГИВАНИЕ ИЗ ВИСА НА ВЫСОКОЙ ПЕРЕКЛАДИНЕ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криншот 23.09.2015 173003.bm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9" y="1052736"/>
            <a:ext cx="2664296" cy="2232248"/>
          </a:xfrm>
          <a:prstGeom prst="rect">
            <a:avLst/>
          </a:prstGeom>
        </p:spPr>
      </p:pic>
      <p:pic>
        <p:nvPicPr>
          <p:cNvPr id="5" name="Рисунок 4" descr="Скриншот 23.09.2015 172839.bm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1052736"/>
            <a:ext cx="2664296" cy="2232248"/>
          </a:xfrm>
          <a:prstGeom prst="rect">
            <a:avLst/>
          </a:prstGeom>
        </p:spPr>
      </p:pic>
      <p:pic>
        <p:nvPicPr>
          <p:cNvPr id="6" name="Рисунок 5" descr="Скриншот 23.09.2015 173012.bm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1052736"/>
            <a:ext cx="2664296" cy="2232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3528" y="3645024"/>
            <a:ext cx="84969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Подтягивание из виса на высокой перекладине выполняется из ИП: вис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хватом сверху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кисти рук на ширине плеч, руки, туловище и ноги выпрямлены, ноги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 касаются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пола, ступни вместе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Участник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подтягивается так, чтобы подбородок пересек верхнюю линию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грифа перекладины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затем опускается в вис и, зафиксировав на 0,5 с ИП,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продолжает выполнение 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упражнения. Засчитывается количество правильно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выполненных подтягиваний</a:t>
            </a:r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</a:p>
          <a:p>
            <a:pPr algn="just"/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1) подтягивание рывками или с махами ног (туловища);</a:t>
            </a:r>
          </a:p>
          <a:p>
            <a:pPr algn="just"/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2) подбородок не поднялся выше грифа перекладины;</a:t>
            </a:r>
          </a:p>
          <a:p>
            <a:pPr algn="just"/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3) отсутствие фиксации на 0,5 с ИП;</a:t>
            </a:r>
          </a:p>
          <a:p>
            <a:pPr algn="just"/>
            <a:r>
              <a:rPr lang="ru-RU" sz="1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3) разновременное сгибание рук.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Picture 14" descr="http://data6.gallery.ru/albums/gallery/2581-00167-12819134-m750x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75856" cy="2043608"/>
          </a:xfrm>
          <a:prstGeom prst="rect">
            <a:avLst/>
          </a:prstGeom>
          <a:noFill/>
        </p:spPr>
      </p:pic>
      <p:pic>
        <p:nvPicPr>
          <p:cNvPr id="4" name="Picture 14" descr="http://data6.gallery.ru/albums/gallery/2581-00167-12819134-m750x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0"/>
            <a:ext cx="3384376" cy="2043608"/>
          </a:xfrm>
          <a:prstGeom prst="rect">
            <a:avLst/>
          </a:prstGeom>
          <a:noFill/>
        </p:spPr>
      </p:pic>
      <p:pic>
        <p:nvPicPr>
          <p:cNvPr id="5" name="Picture 14" descr="http://data6.gallery.ru/albums/gallery/2581-00167-12819134-m750x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0"/>
            <a:ext cx="2987824" cy="2043608"/>
          </a:xfrm>
          <a:prstGeom prst="rect">
            <a:avLst/>
          </a:prstGeom>
          <a:noFill/>
        </p:spPr>
      </p:pic>
      <p:pic>
        <p:nvPicPr>
          <p:cNvPr id="7" name="Рисунок 6" descr="http://cs612524.vk.me/u209348502/docs/bfa02a29385c/DSC2746.jpg?extra=z97gT7pMBNQY78iE8anZxxjrL8MRai1nx5rPnYYOcsP965dLdnblmyLyKvkpcZzffRDeeC5_QOJPbryPHrwwslcJLOsJkuq-sQ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564904"/>
            <a:ext cx="273630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http://cs629130.vk.me/v629130930/13123/jK49tnVnxE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3501008"/>
            <a:ext cx="2520280" cy="2304256"/>
          </a:xfrm>
          <a:prstGeom prst="rect">
            <a:avLst/>
          </a:prstGeom>
          <a:noFill/>
        </p:spPr>
      </p:pic>
      <p:pic>
        <p:nvPicPr>
          <p:cNvPr id="16390" name="Picture 6" descr="http://www.tltbasket.ru/images/upload/12022015_1423672561_crossfit_kipping_pullup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4293096"/>
            <a:ext cx="2502446" cy="2304256"/>
          </a:xfrm>
          <a:prstGeom prst="rect">
            <a:avLst/>
          </a:prstGeom>
          <a:noFill/>
        </p:spPr>
      </p:pic>
      <p:pic>
        <p:nvPicPr>
          <p:cNvPr id="7170" name="Picture 2" descr="http://us.123rf.com/450wm/yayayoy/yayayoy1302/yayayoy130200002/17831664-emoticon-saying-no-with-his-fing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2204864"/>
            <a:ext cx="154994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26064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ПОДТЯГИВАНИЕ ИЗ ВИСА ЛЁЖА НА НИЗКОЙ ПРЕКЛАДИНЕ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криншот 23.09.2015 180212.bm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5" y="980728"/>
            <a:ext cx="2520279" cy="2232248"/>
          </a:xfrm>
          <a:prstGeom prst="rect">
            <a:avLst/>
          </a:prstGeom>
        </p:spPr>
      </p:pic>
      <p:pic>
        <p:nvPicPr>
          <p:cNvPr id="5" name="Рисунок 4" descr="Скриншот 23.09.2015 180215.bm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980728"/>
            <a:ext cx="2664296" cy="2232247"/>
          </a:xfrm>
          <a:prstGeom prst="rect">
            <a:avLst/>
          </a:prstGeom>
        </p:spPr>
      </p:pic>
      <p:pic>
        <p:nvPicPr>
          <p:cNvPr id="6" name="Рисунок 5" descr="Скриншот 23.09.2015 180221.bm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980728"/>
            <a:ext cx="2513285" cy="22322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3356992"/>
            <a:ext cx="87484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Подтягивание из виса лежа на низкой перекладине выполняется из ИП: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 лежа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лицом вверх хватом сверху, кисти рук на ширине плеч, голова, туловище и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ноги составляют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прямую линию, пятки могут упираться в опору высотой до 4 см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Высота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грифа перекладины для участников I - III ступеней - 90 см.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Высота грифа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перекладины для участников IV - IX ступеней - 110 см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того чтобы занять ИП, участник подходит к перекладине, берется за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гриф хватом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сверху, приседает под гриф и, держа голову прямо, ставит подбородок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гриф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перекладины. После чего, не разгибая рук и не отрывая подбородка от грифа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шагая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вперед, выпрямляется так, чтобы голова, туловище и ноги составляли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прямую линию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Помощник судьи подставляет опору под ноги участника. После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этого участник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выпрямляет руки и занимает ИП. Из ИП участник подтягивается 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до пересечения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подбородком грифа перекладины, затем опускается в вис и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зафиксировав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0,5 с ИП, продолжает выполнение упражнения.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подтягиваний</a:t>
            </a:r>
            <a:r>
              <a:rPr lang="ru-RU" sz="1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фиксируемых </a:t>
            </a:r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счетом судьи.</a:t>
            </a:r>
          </a:p>
          <a:p>
            <a:pPr algn="just"/>
            <a:r>
              <a:rPr lang="ru-RU" sz="1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1) подтягивания с рывками или с прогибанием туловища;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2) подбородок не поднялся выше грифа перекладины;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3) отсутствие фиксации на 0,5 с ИП;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Picture 10" descr="http://egesporhaberleri.com/resimler/634980999649789581_0503201317_06_04_970cccb319d563f64a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221088"/>
            <a:ext cx="2448272" cy="2160240"/>
          </a:xfrm>
          <a:prstGeom prst="rect">
            <a:avLst/>
          </a:prstGeom>
          <a:noFill/>
        </p:spPr>
      </p:pic>
      <p:pic>
        <p:nvPicPr>
          <p:cNvPr id="4" name="Picture 10" descr="http://egesporhaberleri.com/resimler/634980999649789581_0503201317_06_04_970cccb319d563f64a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221088"/>
            <a:ext cx="2448272" cy="2160240"/>
          </a:xfrm>
          <a:prstGeom prst="rect">
            <a:avLst/>
          </a:prstGeom>
          <a:noFill/>
        </p:spPr>
      </p:pic>
      <p:pic>
        <p:nvPicPr>
          <p:cNvPr id="5" name="Picture 10" descr="http://egesporhaberleri.com/resimler/634980999649789581_0503201317_06_04_970cccb319d563f64aa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221088"/>
            <a:ext cx="2448272" cy="2160240"/>
          </a:xfrm>
          <a:prstGeom prst="rect">
            <a:avLst/>
          </a:prstGeom>
          <a:noFill/>
        </p:spPr>
      </p:pic>
      <p:pic>
        <p:nvPicPr>
          <p:cNvPr id="20482" name="Picture 2" descr="http://cs629130.vk.me/v629130289/1284f/JxNGLyRoT2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836712"/>
            <a:ext cx="3168352" cy="3018682"/>
          </a:xfrm>
          <a:prstGeom prst="rect">
            <a:avLst/>
          </a:prstGeom>
          <a:noFill/>
        </p:spPr>
      </p:pic>
      <p:pic>
        <p:nvPicPr>
          <p:cNvPr id="20484" name="Picture 4" descr="http://cs628717.vk.me/v628717916/17d02/TDPot-r4Mm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908720"/>
            <a:ext cx="3168352" cy="3024336"/>
          </a:xfrm>
          <a:prstGeom prst="rect">
            <a:avLst/>
          </a:prstGeom>
          <a:noFill/>
        </p:spPr>
      </p:pic>
      <p:pic>
        <p:nvPicPr>
          <p:cNvPr id="5122" name="Picture 2" descr="http://us.123rf.com/450wm/yayayoy/yayayoy1302/yayayoy130200002/17831664-emoticon-saying-no-with-his-finger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908720"/>
            <a:ext cx="1512168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332656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ПОДНИМАНИЕ ТУЛОВИЩА ИЗ ПОЛОЖЕНИЯ ЛЁЖА НА СПИНЕ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криншот 23.09.2015 182227.bm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708920"/>
            <a:ext cx="2448272" cy="1872208"/>
          </a:xfrm>
          <a:prstGeom prst="rect">
            <a:avLst/>
          </a:prstGeom>
        </p:spPr>
      </p:pic>
      <p:pic>
        <p:nvPicPr>
          <p:cNvPr id="6" name="Рисунок 5" descr="Скриншот 23.09.2015 182217.bm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4797152"/>
            <a:ext cx="2448272" cy="1872208"/>
          </a:xfrm>
          <a:prstGeom prst="rect">
            <a:avLst/>
          </a:prstGeom>
        </p:spPr>
      </p:pic>
      <p:pic>
        <p:nvPicPr>
          <p:cNvPr id="7" name="Рисунок 6" descr="Скриншот 23.09.2015 182222.bm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208" y="764704"/>
            <a:ext cx="2448272" cy="2016224"/>
          </a:xfrm>
          <a:prstGeom prst="rect">
            <a:avLst/>
          </a:prstGeom>
        </p:spPr>
      </p:pic>
      <p:pic>
        <p:nvPicPr>
          <p:cNvPr id="8" name="Рисунок 7" descr="Скриншот 23.09.2015 182224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44208" y="2708920"/>
            <a:ext cx="2448272" cy="1944216"/>
          </a:xfrm>
          <a:prstGeom prst="rect">
            <a:avLst/>
          </a:prstGeom>
        </p:spPr>
      </p:pic>
      <p:pic>
        <p:nvPicPr>
          <p:cNvPr id="9" name="Рисунок 8" descr="Скриншот 23.09.2015 182240.bmp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4208" y="4653136"/>
            <a:ext cx="2411760" cy="1800200"/>
          </a:xfrm>
          <a:prstGeom prst="rect">
            <a:avLst/>
          </a:prstGeom>
        </p:spPr>
      </p:pic>
      <p:pic>
        <p:nvPicPr>
          <p:cNvPr id="10" name="Рисунок 9" descr="Скриншот 23.09.2015 182220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692696"/>
            <a:ext cx="2448272" cy="20162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71800" y="764704"/>
            <a:ext cx="352839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Поднимание туловища из положения лежа выполняется из ИП: лежа на спине</a:t>
            </a:r>
          </a:p>
          <a:p>
            <a:pPr algn="just"/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гимнастическом мате, руки за головой, пальцы сцеплены в «замок», </a:t>
            </a:r>
            <a:r>
              <a:rPr lang="ru-RU" sz="1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лопатки касаются </a:t>
            </a:r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мата, ноги согнуты в коленях под прямым углом, ступни </a:t>
            </a:r>
            <a:r>
              <a:rPr lang="ru-RU" sz="1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прижаты партнером </a:t>
            </a:r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 полу.</a:t>
            </a:r>
          </a:p>
          <a:p>
            <a:pPr algn="just"/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Участник выполняет максимальное количество подниманий за 1 мин., </a:t>
            </a:r>
            <a:r>
              <a:rPr lang="ru-RU" sz="1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касаясь локтями </a:t>
            </a:r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бедер (коленей), с последующим возвратом в ИП.</a:t>
            </a:r>
          </a:p>
          <a:p>
            <a:pPr algn="just"/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Засчитывается количество правильно выполненных подниманий туловища.</a:t>
            </a:r>
          </a:p>
          <a:p>
            <a:pPr algn="just"/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выполнения тестирования создаются пары, один из партнеров </a:t>
            </a:r>
            <a:r>
              <a:rPr lang="ru-RU" sz="1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выполняет упражнение</a:t>
            </a:r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другой удерживает его ноги за ступни и голени. Затем </a:t>
            </a:r>
            <a:r>
              <a:rPr lang="ru-RU" sz="1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участники меняются </a:t>
            </a:r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местами.</a:t>
            </a:r>
          </a:p>
          <a:p>
            <a:pPr algn="just"/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Ошибки:</a:t>
            </a:r>
          </a:p>
          <a:p>
            <a:pPr marL="342900" indent="-342900" algn="just">
              <a:buAutoNum type="arabicParenR"/>
            </a:pPr>
            <a:r>
              <a:rPr lang="ru-RU" sz="1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отсутствие </a:t>
            </a:r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касания локтями бедер (коленей</a:t>
            </a:r>
            <a:r>
              <a:rPr lang="ru-RU" sz="15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2) отсутствие касания лопатками мата;</a:t>
            </a:r>
          </a:p>
          <a:p>
            <a:pPr algn="just"/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3) пальцы разомкнуты "из замка";</a:t>
            </a:r>
          </a:p>
          <a:p>
            <a:pPr algn="just"/>
            <a:r>
              <a:rPr lang="ru-RU" sz="15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4) смещение таза.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ой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Picture 14" descr="http://data6.gallery.ru/albums/gallery/2581-00167-12819134-m750x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75856" cy="2043608"/>
          </a:xfrm>
          <a:prstGeom prst="rect">
            <a:avLst/>
          </a:prstGeom>
          <a:noFill/>
        </p:spPr>
      </p:pic>
      <p:pic>
        <p:nvPicPr>
          <p:cNvPr id="4" name="Picture 14" descr="http://data6.gallery.ru/albums/gallery/2581-00167-12819134-m750x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0"/>
            <a:ext cx="3275856" cy="2043608"/>
          </a:xfrm>
          <a:prstGeom prst="rect">
            <a:avLst/>
          </a:prstGeom>
          <a:noFill/>
        </p:spPr>
      </p:pic>
      <p:pic>
        <p:nvPicPr>
          <p:cNvPr id="5" name="Picture 14" descr="http://data6.gallery.ru/albums/gallery/2581-00167-12819134-m750x7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0"/>
            <a:ext cx="3275856" cy="2043608"/>
          </a:xfrm>
          <a:prstGeom prst="rect">
            <a:avLst/>
          </a:prstGeom>
          <a:noFill/>
        </p:spPr>
      </p:pic>
      <p:pic>
        <p:nvPicPr>
          <p:cNvPr id="1026" name="Picture 2" descr="http://cs629130.vk.me/v629130608/1557f/jwjxcwovAQ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068960"/>
            <a:ext cx="2448272" cy="2520280"/>
          </a:xfrm>
          <a:prstGeom prst="rect">
            <a:avLst/>
          </a:prstGeom>
          <a:noFill/>
        </p:spPr>
      </p:pic>
      <p:pic>
        <p:nvPicPr>
          <p:cNvPr id="1028" name="Picture 4" descr="http://cs629130.vk.me/v629130289/12831/AgJxnFLKik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3068960"/>
            <a:ext cx="2448272" cy="2520280"/>
          </a:xfrm>
          <a:prstGeom prst="rect">
            <a:avLst/>
          </a:prstGeom>
          <a:noFill/>
        </p:spPr>
      </p:pic>
      <p:pic>
        <p:nvPicPr>
          <p:cNvPr id="1030" name="Picture 6" descr="http://cs629130.vk.me/v629130246/143d8/sd4sq1zQ73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3068960"/>
            <a:ext cx="2664296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933</Words>
  <Application>Microsoft Office PowerPoint</Application>
  <PresentationFormat>Экран (4:3)</PresentationFormat>
  <Paragraphs>46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24</cp:revision>
  <dcterms:created xsi:type="dcterms:W3CDTF">2015-09-23T12:31:45Z</dcterms:created>
  <dcterms:modified xsi:type="dcterms:W3CDTF">2015-09-23T16:00:09Z</dcterms:modified>
</cp:coreProperties>
</file>